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14"/>
  </p:notesMasterIdLst>
  <p:sldIdLst>
    <p:sldId id="256" r:id="rId3"/>
    <p:sldId id="257" r:id="rId4"/>
    <p:sldId id="258" r:id="rId5"/>
    <p:sldId id="278" r:id="rId6"/>
    <p:sldId id="280" r:id="rId7"/>
    <p:sldId id="281" r:id="rId8"/>
    <p:sldId id="282" r:id="rId9"/>
    <p:sldId id="283" r:id="rId10"/>
    <p:sldId id="279" r:id="rId11"/>
    <p:sldId id="284" r:id="rId12"/>
    <p:sldId id="271" r:id="rId13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2a9bb486b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92a9bb486b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9D6DB246-D61F-45E4-3B76-C56F65D0A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2a9bb486b_1_100:notes">
            <a:extLst>
              <a:ext uri="{FF2B5EF4-FFF2-40B4-BE49-F238E27FC236}">
                <a16:creationId xmlns:a16="http://schemas.microsoft.com/office/drawing/2014/main" id="{4BB932BA-B4FF-A246-3064-1EA66D92E2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92a9bb486b_1_100:notes">
            <a:extLst>
              <a:ext uri="{FF2B5EF4-FFF2-40B4-BE49-F238E27FC236}">
                <a16:creationId xmlns:a16="http://schemas.microsoft.com/office/drawing/2014/main" id="{4A5C9052-4C82-E325-438C-E8A0712215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494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92a9bb486b_1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g292a9bb486b_1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92a9bb486b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292a9bb486b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2a9bb486b_1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92a9bb486b_1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E5134785-9D9D-0DBB-3B30-7966A1DE0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2a9bb486b_1_100:notes">
            <a:extLst>
              <a:ext uri="{FF2B5EF4-FFF2-40B4-BE49-F238E27FC236}">
                <a16:creationId xmlns:a16="http://schemas.microsoft.com/office/drawing/2014/main" id="{73E2B285-A3B1-171A-B19E-AFB8881EF7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92a9bb486b_1_100:notes">
            <a:extLst>
              <a:ext uri="{FF2B5EF4-FFF2-40B4-BE49-F238E27FC236}">
                <a16:creationId xmlns:a16="http://schemas.microsoft.com/office/drawing/2014/main" id="{1EF8F46A-EE15-79CF-2266-D739E4A4F5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010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3B8AF3F3-77BC-B463-1BFD-EF431A002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2a9bb486b_1_100:notes">
            <a:extLst>
              <a:ext uri="{FF2B5EF4-FFF2-40B4-BE49-F238E27FC236}">
                <a16:creationId xmlns:a16="http://schemas.microsoft.com/office/drawing/2014/main" id="{64A2E72D-D099-F26A-47B0-DA9003B08C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92a9bb486b_1_100:notes">
            <a:extLst>
              <a:ext uri="{FF2B5EF4-FFF2-40B4-BE49-F238E27FC236}">
                <a16:creationId xmlns:a16="http://schemas.microsoft.com/office/drawing/2014/main" id="{FC43C2E2-F277-CABD-7D1A-7B0B607684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5026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B1F36464-622A-2B4A-42B8-B58DF1DD0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2a9bb486b_1_100:notes">
            <a:extLst>
              <a:ext uri="{FF2B5EF4-FFF2-40B4-BE49-F238E27FC236}">
                <a16:creationId xmlns:a16="http://schemas.microsoft.com/office/drawing/2014/main" id="{F4C8B086-13DB-7631-3D17-915B47B1C3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92a9bb486b_1_100:notes">
            <a:extLst>
              <a:ext uri="{FF2B5EF4-FFF2-40B4-BE49-F238E27FC236}">
                <a16:creationId xmlns:a16="http://schemas.microsoft.com/office/drawing/2014/main" id="{6FBBFBF9-BD6D-9F93-AA5F-A7D7002382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5926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6F1BFFF1-8868-DE21-C10F-47D7DD160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2a9bb486b_1_100:notes">
            <a:extLst>
              <a:ext uri="{FF2B5EF4-FFF2-40B4-BE49-F238E27FC236}">
                <a16:creationId xmlns:a16="http://schemas.microsoft.com/office/drawing/2014/main" id="{B0C2BD43-9ADA-7305-89AB-8F1C2F3A01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92a9bb486b_1_100:notes">
            <a:extLst>
              <a:ext uri="{FF2B5EF4-FFF2-40B4-BE49-F238E27FC236}">
                <a16:creationId xmlns:a16="http://schemas.microsoft.com/office/drawing/2014/main" id="{254CB70F-1466-D48F-E5A4-BB90F6EA87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0928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E28B3233-5819-FC4D-B463-1060DAEF1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2a9bb486b_1_100:notes">
            <a:extLst>
              <a:ext uri="{FF2B5EF4-FFF2-40B4-BE49-F238E27FC236}">
                <a16:creationId xmlns:a16="http://schemas.microsoft.com/office/drawing/2014/main" id="{3E0884F1-A2FB-4B5B-6F5E-525E4791B9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92a9bb486b_1_100:notes">
            <a:extLst>
              <a:ext uri="{FF2B5EF4-FFF2-40B4-BE49-F238E27FC236}">
                <a16:creationId xmlns:a16="http://schemas.microsoft.com/office/drawing/2014/main" id="{30CB9D6E-8478-7DED-5A6A-E2D2009E38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2326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B2B02557-7DD4-E3AD-A6F0-E8DF1B967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2a9bb486b_1_100:notes">
            <a:extLst>
              <a:ext uri="{FF2B5EF4-FFF2-40B4-BE49-F238E27FC236}">
                <a16:creationId xmlns:a16="http://schemas.microsoft.com/office/drawing/2014/main" id="{C5A91AAD-5ECC-D8EA-BED5-742FFE5D76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92a9bb486b_1_100:notes">
            <a:extLst>
              <a:ext uri="{FF2B5EF4-FFF2-40B4-BE49-F238E27FC236}">
                <a16:creationId xmlns:a16="http://schemas.microsoft.com/office/drawing/2014/main" id="{28B4E472-875D-C08A-5C9C-143A25EBDB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1194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469116" y="3487857"/>
            <a:ext cx="8264874" cy="1655616"/>
            <a:chOff x="0" y="-123825"/>
            <a:chExt cx="4353600" cy="872111"/>
          </a:xfrm>
        </p:grpSpPr>
        <p:sp>
          <p:nvSpPr>
            <p:cNvPr id="17" name="Google Shape;17;p3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18" name="Google Shape;18;p3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Google Shape;19;p3"/>
          <p:cNvGrpSpPr/>
          <p:nvPr/>
        </p:nvGrpSpPr>
        <p:grpSpPr>
          <a:xfrm>
            <a:off x="567416" y="1"/>
            <a:ext cx="8264883" cy="1420546"/>
            <a:chOff x="0" y="0"/>
            <a:chExt cx="4353605" cy="748286"/>
          </a:xfrm>
        </p:grpSpPr>
        <p:sp>
          <p:nvSpPr>
            <p:cNvPr id="20" name="Google Shape;20;p3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21" name="Google Shape;21;p3"/>
            <p:cNvSpPr txBox="1"/>
            <p:nvPr/>
          </p:nvSpPr>
          <p:spPr>
            <a:xfrm>
              <a:off x="5" y="65"/>
              <a:ext cx="4353600" cy="74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2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7323775" y="371838"/>
            <a:ext cx="1410131" cy="4771668"/>
            <a:chOff x="0" y="-123825"/>
            <a:chExt cx="4353600" cy="872111"/>
          </a:xfrm>
        </p:grpSpPr>
        <p:sp>
          <p:nvSpPr>
            <p:cNvPr id="27" name="Google Shape;27;p4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28" name="Google Shape;28;p4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7432334" y="4092124"/>
            <a:ext cx="1410131" cy="1051417"/>
            <a:chOff x="0" y="-123825"/>
            <a:chExt cx="4353600" cy="872111"/>
          </a:xfrm>
        </p:grpSpPr>
        <p:sp>
          <p:nvSpPr>
            <p:cNvPr id="35" name="Google Shape;35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36" name="Google Shape;36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5"/>
          <p:cNvGrpSpPr/>
          <p:nvPr/>
        </p:nvGrpSpPr>
        <p:grpSpPr>
          <a:xfrm>
            <a:off x="5649634" y="4092124"/>
            <a:ext cx="1410131" cy="1051417"/>
            <a:chOff x="0" y="-123825"/>
            <a:chExt cx="4353600" cy="872111"/>
          </a:xfrm>
        </p:grpSpPr>
        <p:sp>
          <p:nvSpPr>
            <p:cNvPr id="38" name="Google Shape;38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39" name="Google Shape;39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" name="Google Shape;40;p5"/>
          <p:cNvGrpSpPr/>
          <p:nvPr/>
        </p:nvGrpSpPr>
        <p:grpSpPr>
          <a:xfrm>
            <a:off x="3866934" y="4092124"/>
            <a:ext cx="1410131" cy="1051417"/>
            <a:chOff x="0" y="-123825"/>
            <a:chExt cx="4353600" cy="872111"/>
          </a:xfrm>
        </p:grpSpPr>
        <p:sp>
          <p:nvSpPr>
            <p:cNvPr id="41" name="Google Shape;41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42" name="Google Shape;42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5"/>
          <p:cNvGrpSpPr/>
          <p:nvPr/>
        </p:nvGrpSpPr>
        <p:grpSpPr>
          <a:xfrm>
            <a:off x="2084234" y="4092124"/>
            <a:ext cx="1410131" cy="1051417"/>
            <a:chOff x="0" y="-123825"/>
            <a:chExt cx="4353600" cy="872111"/>
          </a:xfrm>
        </p:grpSpPr>
        <p:sp>
          <p:nvSpPr>
            <p:cNvPr id="44" name="Google Shape;44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45" name="Google Shape;45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" name="Google Shape;46;p5"/>
          <p:cNvGrpSpPr/>
          <p:nvPr/>
        </p:nvGrpSpPr>
        <p:grpSpPr>
          <a:xfrm>
            <a:off x="301534" y="4092124"/>
            <a:ext cx="1410131" cy="1051417"/>
            <a:chOff x="0" y="-123825"/>
            <a:chExt cx="4353600" cy="872111"/>
          </a:xfrm>
        </p:grpSpPr>
        <p:sp>
          <p:nvSpPr>
            <p:cNvPr id="47" name="Google Shape;47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48" name="Google Shape;48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469116" y="3487857"/>
            <a:ext cx="8264874" cy="1655616"/>
            <a:chOff x="0" y="-123825"/>
            <a:chExt cx="4353600" cy="872111"/>
          </a:xfrm>
        </p:grpSpPr>
        <p:sp>
          <p:nvSpPr>
            <p:cNvPr id="53" name="Google Shape;53;p6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54" name="Google Shape;54;p6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" name="Google Shape;58;p7"/>
          <p:cNvGrpSpPr/>
          <p:nvPr/>
        </p:nvGrpSpPr>
        <p:grpSpPr>
          <a:xfrm>
            <a:off x="7678067" y="2961530"/>
            <a:ext cx="1465857" cy="1655616"/>
            <a:chOff x="0" y="-123825"/>
            <a:chExt cx="4353600" cy="872111"/>
          </a:xfrm>
        </p:grpSpPr>
        <p:sp>
          <p:nvSpPr>
            <p:cNvPr id="59" name="Google Shape;59;p7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60" name="Google Shape;60;p7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" name="Google Shape;61;p7"/>
          <p:cNvGrpSpPr/>
          <p:nvPr/>
        </p:nvGrpSpPr>
        <p:grpSpPr>
          <a:xfrm>
            <a:off x="7678067" y="526355"/>
            <a:ext cx="1465857" cy="1655616"/>
            <a:chOff x="0" y="-123825"/>
            <a:chExt cx="4353600" cy="872111"/>
          </a:xfrm>
        </p:grpSpPr>
        <p:sp>
          <p:nvSpPr>
            <p:cNvPr id="62" name="Google Shape;62;p7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63" name="Google Shape;63;p7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" name="Google Shape;70;p8"/>
          <p:cNvGrpSpPr/>
          <p:nvPr/>
        </p:nvGrpSpPr>
        <p:grpSpPr>
          <a:xfrm>
            <a:off x="3866934" y="4092124"/>
            <a:ext cx="1410131" cy="1051417"/>
            <a:chOff x="0" y="-123825"/>
            <a:chExt cx="4353600" cy="872111"/>
          </a:xfrm>
        </p:grpSpPr>
        <p:sp>
          <p:nvSpPr>
            <p:cNvPr id="71" name="Google Shape;71;p8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E5E2DD"/>
            </a:solidFill>
            <a:ln>
              <a:noFill/>
            </a:ln>
          </p:spPr>
        </p:sp>
        <p:sp>
          <p:nvSpPr>
            <p:cNvPr id="72" name="Google Shape;72;p8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solidFill>
              <a:srgbClr val="E5E2DD"/>
            </a:solidFill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8"/>
          <p:cNvGrpSpPr/>
          <p:nvPr/>
        </p:nvGrpSpPr>
        <p:grpSpPr>
          <a:xfrm>
            <a:off x="2084234" y="4092124"/>
            <a:ext cx="1410131" cy="1051417"/>
            <a:chOff x="0" y="-123825"/>
            <a:chExt cx="4353600" cy="872111"/>
          </a:xfrm>
        </p:grpSpPr>
        <p:sp>
          <p:nvSpPr>
            <p:cNvPr id="74" name="Google Shape;74;p8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75" name="Google Shape;75;p8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9" name="Google Shape;79;p9"/>
          <p:cNvGrpSpPr/>
          <p:nvPr/>
        </p:nvGrpSpPr>
        <p:grpSpPr>
          <a:xfrm>
            <a:off x="-50" y="-68900"/>
            <a:ext cx="9143866" cy="3411524"/>
            <a:chOff x="0" y="-123825"/>
            <a:chExt cx="4353600" cy="872111"/>
          </a:xfrm>
        </p:grpSpPr>
        <p:sp>
          <p:nvSpPr>
            <p:cNvPr id="80" name="Google Shape;80;p9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81" name="Google Shape;81;p9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○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■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●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○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■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●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○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■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dataisgood.com/tableau-for-real-estate-how-to-analyze-your-real-estate-data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hackernoon.com/14-best-tableau-datasets-for-practicing-data-visualization" TargetMode="External"/><Relationship Id="rId5" Type="http://schemas.openxmlformats.org/officeDocument/2006/relationships/hyperlink" Target="https://opengov.com/strategic-asset-management/%5b%5e8%5e" TargetMode="External"/><Relationship Id="rId4" Type="http://schemas.openxmlformats.org/officeDocument/2006/relationships/hyperlink" Target="https://doi.org/10.3390/su12155955%5b%5e8%5e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3"/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2" name="Google Shape;172;p23"/>
          <p:cNvSpPr txBox="1"/>
          <p:nvPr/>
        </p:nvSpPr>
        <p:spPr>
          <a:xfrm>
            <a:off x="400217" y="1435739"/>
            <a:ext cx="4110000" cy="107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dirty="0"/>
          </a:p>
        </p:txBody>
      </p:sp>
      <p:sp>
        <p:nvSpPr>
          <p:cNvPr id="173" name="Google Shape;173;p23"/>
          <p:cNvSpPr txBox="1"/>
          <p:nvPr/>
        </p:nvSpPr>
        <p:spPr>
          <a:xfrm>
            <a:off x="393072" y="675093"/>
            <a:ext cx="5900572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rgbClr val="060607"/>
                </a:solidFill>
                <a:effectLst/>
                <a:latin typeface="Arial Black" panose="020B0A04020102020204" pitchFamily="34" charset="0"/>
              </a:rPr>
              <a:t>Connecticut Property Sales Trends</a:t>
            </a:r>
            <a:endParaRPr sz="2400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2DB50-355C-DFA0-86D6-78BCCA92631F}"/>
              </a:ext>
            </a:extLst>
          </p:cNvPr>
          <p:cNvSpPr txBox="1"/>
          <p:nvPr/>
        </p:nvSpPr>
        <p:spPr>
          <a:xfrm>
            <a:off x="-142349" y="1453761"/>
            <a:ext cx="6664599" cy="71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" marR="624840" indent="-6350" algn="ctr">
              <a:lnSpc>
                <a:spcPct val="107000"/>
              </a:lnSpc>
              <a:spcAft>
                <a:spcPts val="795"/>
              </a:spcAft>
            </a:pPr>
            <a:r>
              <a:rPr lang="en-US" sz="1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        Northeastern University: College of Professional Studies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6350" marR="624840" indent="-6350" algn="ctr">
              <a:lnSpc>
                <a:spcPct val="107000"/>
              </a:lnSpc>
              <a:spcAft>
                <a:spcPts val="795"/>
              </a:spcAft>
            </a:pPr>
            <a:r>
              <a:rPr lang="en-US" sz="1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        ALY 6070: Communication and Visualization for Data Analytics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55B0D2A-778A-BC58-C102-DBC5E51EF87B}"/>
              </a:ext>
            </a:extLst>
          </p:cNvPr>
          <p:cNvSpPr txBox="1">
            <a:spLocks/>
          </p:cNvSpPr>
          <p:nvPr/>
        </p:nvSpPr>
        <p:spPr>
          <a:xfrm>
            <a:off x="477864" y="2596087"/>
            <a:ext cx="4358455" cy="1711598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200000"/>
              </a:lnSpc>
            </a:pPr>
            <a:r>
              <a:rPr lang="en-US" b="1" dirty="0">
                <a:ea typeface="Calibri" panose="020F0502020204030204" pitchFamily="34" charset="0"/>
              </a:rPr>
              <a:t>Submitted to Professor</a:t>
            </a:r>
            <a:r>
              <a:rPr lang="en-US" dirty="0"/>
              <a:t>: Jack Bergersen</a:t>
            </a:r>
            <a:endParaRPr lang="en-US" b="1" dirty="0"/>
          </a:p>
          <a:p>
            <a:pPr>
              <a:lnSpc>
                <a:spcPct val="200000"/>
              </a:lnSpc>
            </a:pPr>
            <a:r>
              <a:rPr lang="en-US" b="1" dirty="0"/>
              <a:t>Submitted</a:t>
            </a:r>
            <a:r>
              <a:rPr lang="en-US" dirty="0"/>
              <a:t> </a:t>
            </a:r>
            <a:r>
              <a:rPr lang="en-US" b="1" dirty="0"/>
              <a:t>by</a:t>
            </a:r>
            <a:r>
              <a:rPr lang="en-US" dirty="0"/>
              <a:t>:  Sangayya Hiremath</a:t>
            </a:r>
            <a:endParaRPr lang="en-US" dirty="0">
              <a:cs typeface="Calibri"/>
            </a:endParaRPr>
          </a:p>
          <a:p>
            <a:pPr>
              <a:lnSpc>
                <a:spcPct val="200000"/>
              </a:lnSpc>
            </a:pPr>
            <a:r>
              <a:rPr lang="en-US" b="1" dirty="0"/>
              <a:t>Date</a:t>
            </a:r>
            <a:r>
              <a:rPr lang="en-US" dirty="0"/>
              <a:t>: 30/01/2025</a:t>
            </a:r>
          </a:p>
          <a:p>
            <a:pPr>
              <a:lnSpc>
                <a:spcPct val="200000"/>
              </a:lnSpc>
            </a:pPr>
            <a:endParaRPr lang="en-US" dirty="0"/>
          </a:p>
          <a:p>
            <a:pPr>
              <a:lnSpc>
                <a:spcPct val="200000"/>
              </a:lnSpc>
            </a:pP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6A9784C8-7EA5-CCA2-6DD1-513ECC0FE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50C03DFF-B19B-6B60-33CC-3655FD0686A3}"/>
              </a:ext>
            </a:extLst>
          </p:cNvPr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178;p24">
            <a:extLst>
              <a:ext uri="{FF2B5EF4-FFF2-40B4-BE49-F238E27FC236}">
                <a16:creationId xmlns:a16="http://schemas.microsoft.com/office/drawing/2014/main" id="{41F41395-283F-5A88-3595-46C7DB053AE1}"/>
              </a:ext>
            </a:extLst>
          </p:cNvPr>
          <p:cNvSpPr txBox="1"/>
          <p:nvPr/>
        </p:nvSpPr>
        <p:spPr>
          <a:xfrm>
            <a:off x="406350" y="323859"/>
            <a:ext cx="84087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Arial Black" panose="020B0A04020102020204" pitchFamily="34" charset="0"/>
              </a:rPr>
              <a:t>References</a:t>
            </a:r>
            <a:endParaRPr sz="3200" dirty="0"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37DAD5-F972-9805-CE8F-3881FB3F97A7}"/>
              </a:ext>
            </a:extLst>
          </p:cNvPr>
          <p:cNvSpPr txBox="1"/>
          <p:nvPr/>
        </p:nvSpPr>
        <p:spPr>
          <a:xfrm>
            <a:off x="717439" y="880598"/>
            <a:ext cx="8097611" cy="4301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fontAlgn="base">
              <a:lnSpc>
                <a:spcPct val="150000"/>
              </a:lnSpc>
              <a:buFont typeface="+mj-lt"/>
              <a:buAutoNum type="arabicParenR"/>
            </a:pPr>
            <a:r>
              <a:rPr lang="en-US" dirty="0" err="1">
                <a:solidFill>
                  <a:srgbClr val="060607"/>
                </a:solidFill>
                <a:latin typeface="inherit"/>
              </a:rPr>
              <a:t>Gavrikova</a:t>
            </a:r>
            <a:r>
              <a:rPr lang="en-US" dirty="0">
                <a:solidFill>
                  <a:srgbClr val="060607"/>
                </a:solidFill>
                <a:latin typeface="inherit"/>
              </a:rPr>
              <a:t>, E., Volkova, I., &amp; Burda, Y. (2020). Strategic aspects of asset management: An overview of current research. Sustainability, 12(15), Article 5955. </a:t>
            </a:r>
            <a:r>
              <a:rPr lang="en-US" u="sng" dirty="0">
                <a:solidFill>
                  <a:srgbClr val="060607"/>
                </a:solidFill>
                <a:latin typeface="inheri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https://doi.org/10.3390/su12155955[^8^</a:t>
            </a:r>
            <a:r>
              <a:rPr lang="en-US" u="sng" dirty="0">
                <a:solidFill>
                  <a:srgbClr val="060607"/>
                </a:solidFill>
                <a:latin typeface="inherit"/>
              </a:rPr>
              <a:t>].</a:t>
            </a:r>
          </a:p>
          <a:p>
            <a:pPr marL="342900" indent="-342900" algn="just" fontAlgn="base">
              <a:lnSpc>
                <a:spcPct val="150000"/>
              </a:lnSpc>
              <a:buFont typeface="+mj-lt"/>
              <a:buAutoNum type="arabicParenR"/>
            </a:pPr>
            <a:r>
              <a:rPr lang="en-US" b="0" i="0" dirty="0" err="1">
                <a:solidFill>
                  <a:srgbClr val="060607"/>
                </a:solidFill>
                <a:effectLst/>
                <a:latin typeface="inherit"/>
              </a:rPr>
              <a:t>OpenGov</a:t>
            </a:r>
            <a:r>
              <a:rPr lang="en-US" b="0" i="0" dirty="0">
                <a:solidFill>
                  <a:srgbClr val="060607"/>
                </a:solidFill>
                <a:effectLst/>
                <a:latin typeface="inherit"/>
              </a:rPr>
              <a:t>. (n.d.). Strategic asset management (SAM): An in-depth guide. </a:t>
            </a:r>
            <a:r>
              <a:rPr lang="en-US" b="0" i="0" u="sng" dirty="0">
                <a:solidFill>
                  <a:srgbClr val="060607"/>
                </a:solidFill>
                <a:effectLst/>
                <a:latin typeface="inherit"/>
                <a:hlinkClick r:id="rId5"/>
              </a:rPr>
              <a:t>https://opengov.com/strategic-asset-management/[^8^</a:t>
            </a:r>
            <a:r>
              <a:rPr lang="en-US" b="0" i="0" dirty="0">
                <a:solidFill>
                  <a:srgbClr val="060607"/>
                </a:solidFill>
                <a:effectLst/>
                <a:latin typeface="inherit"/>
              </a:rPr>
              <a:t>].</a:t>
            </a:r>
          </a:p>
          <a:p>
            <a:pPr marL="342900" indent="-342900" algn="just" fontAlgn="base">
              <a:lnSpc>
                <a:spcPct val="150000"/>
              </a:lnSpc>
              <a:buFont typeface="+mj-lt"/>
              <a:buAutoNum type="arabicParenR"/>
            </a:pPr>
            <a:r>
              <a:rPr lang="en-US" b="0" i="0" dirty="0" err="1">
                <a:solidFill>
                  <a:srgbClr val="060607"/>
                </a:solidFill>
                <a:effectLst/>
                <a:latin typeface="-apple-system"/>
              </a:rPr>
              <a:t>Hackernoon</a:t>
            </a:r>
            <a:r>
              <a:rPr lang="en-US" b="0" i="0" dirty="0">
                <a:solidFill>
                  <a:srgbClr val="060607"/>
                </a:solidFill>
                <a:effectLst/>
                <a:latin typeface="-apple-system"/>
              </a:rPr>
              <a:t>. (2023, March 13). 14 Best Tableau Datasets for Practicing Data Visualization. </a:t>
            </a:r>
            <a:r>
              <a:rPr lang="en-US" b="0" i="1" dirty="0">
                <a:solidFill>
                  <a:srgbClr val="060607"/>
                </a:solidFill>
                <a:effectLst/>
                <a:latin typeface="-apple-system"/>
              </a:rPr>
              <a:t>Hacker Noon</a:t>
            </a:r>
            <a:r>
              <a:rPr lang="en-US" b="0" i="0" dirty="0">
                <a:solidFill>
                  <a:srgbClr val="060607"/>
                </a:solidFill>
                <a:effectLst/>
                <a:latin typeface="-apple-system"/>
              </a:rPr>
              <a:t>. </a:t>
            </a:r>
            <a:r>
              <a:rPr lang="en-US" b="0" i="0" u="sng" dirty="0">
                <a:effectLst/>
                <a:latin typeface="-apple-system"/>
                <a:hlinkClick r:id="rId6"/>
              </a:rPr>
              <a:t>https://hackernoon.com/14-best-tableau-datasets-for-practicing-data-visualization</a:t>
            </a:r>
            <a:r>
              <a:rPr lang="en-US" b="0" i="0" dirty="0">
                <a:solidFill>
                  <a:srgbClr val="060607"/>
                </a:solidFill>
                <a:effectLst/>
                <a:latin typeface="-apple-system"/>
              </a:rPr>
              <a:t> </a:t>
            </a:r>
          </a:p>
          <a:p>
            <a:pPr marL="342900" indent="-342900" algn="just" fontAlgn="base">
              <a:lnSpc>
                <a:spcPct val="150000"/>
              </a:lnSpc>
              <a:buFont typeface="+mj-lt"/>
              <a:buAutoNum type="arabicParenR"/>
            </a:pPr>
            <a:r>
              <a:rPr lang="en-US" b="0" i="0" dirty="0" err="1">
                <a:solidFill>
                  <a:srgbClr val="060607"/>
                </a:solidFill>
                <a:effectLst/>
                <a:latin typeface="-apple-system"/>
              </a:rPr>
              <a:t>Dataisgood</a:t>
            </a:r>
            <a:r>
              <a:rPr lang="en-US" b="0" i="0" dirty="0">
                <a:solidFill>
                  <a:srgbClr val="060607"/>
                </a:solidFill>
                <a:effectLst/>
                <a:latin typeface="-apple-system"/>
              </a:rPr>
              <a:t>. (2023, October 5). Tableau for Real Estate: How to analyze your real estate data. </a:t>
            </a:r>
            <a:r>
              <a:rPr lang="en-US" b="0" i="1" dirty="0">
                <a:solidFill>
                  <a:srgbClr val="060607"/>
                </a:solidFill>
                <a:effectLst/>
                <a:latin typeface="-apple-system"/>
              </a:rPr>
              <a:t>Data is Good</a:t>
            </a:r>
            <a:r>
              <a:rPr lang="en-US" b="0" i="0" dirty="0">
                <a:solidFill>
                  <a:srgbClr val="060607"/>
                </a:solidFill>
                <a:effectLst/>
                <a:latin typeface="-apple-system"/>
              </a:rPr>
              <a:t>. </a:t>
            </a:r>
            <a:r>
              <a:rPr lang="en-US" b="0" i="0" u="sng" dirty="0">
                <a:effectLst/>
                <a:latin typeface="-apple-system"/>
                <a:hlinkClick r:id="rId7"/>
              </a:rPr>
              <a:t>https://dataisgood.com/tableau-for-real-estate-how-to-analyze-your-real-estate-data/</a:t>
            </a:r>
            <a:r>
              <a:rPr lang="en-US" b="0" i="0" dirty="0">
                <a:solidFill>
                  <a:srgbClr val="060607"/>
                </a:solidFill>
                <a:effectLst/>
                <a:latin typeface="-apple-system"/>
              </a:rPr>
              <a:t> </a:t>
            </a:r>
            <a:endParaRPr lang="en-US" b="0" i="0" dirty="0">
              <a:solidFill>
                <a:srgbClr val="060607"/>
              </a:solidFill>
              <a:effectLst/>
              <a:latin typeface="inherit"/>
            </a:endParaRPr>
          </a:p>
          <a:p>
            <a:pPr algn="just" fontAlgn="base">
              <a:lnSpc>
                <a:spcPct val="150000"/>
              </a:lnSpc>
            </a:pPr>
            <a:endParaRPr lang="en-US" sz="2000" b="0" i="0" dirty="0">
              <a:solidFill>
                <a:srgbClr val="060607"/>
              </a:solidFill>
              <a:effectLst/>
              <a:latin typeface="inherit"/>
            </a:endParaRPr>
          </a:p>
          <a:p>
            <a:pPr algn="just" fontAlgn="base">
              <a:lnSpc>
                <a:spcPct val="150000"/>
              </a:lnSpc>
            </a:pPr>
            <a:endParaRPr lang="en-US" sz="2000" b="0" i="0" dirty="0">
              <a:solidFill>
                <a:srgbClr val="060607"/>
              </a:solidFill>
              <a:effectLst/>
              <a:latin typeface="inherit"/>
            </a:endParaRP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060607"/>
              </a:solidFill>
              <a:latin typeface="inherit"/>
            </a:endParaRP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060607"/>
              </a:solidFill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3008373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8"/>
          <p:cNvSpPr txBox="1"/>
          <p:nvPr/>
        </p:nvSpPr>
        <p:spPr>
          <a:xfrm>
            <a:off x="1540328" y="1695930"/>
            <a:ext cx="6120600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i="0" u="none" strike="noStrike" cap="none" dirty="0">
                <a:solidFill>
                  <a:srgbClr val="000000"/>
                </a:solidFill>
                <a:latin typeface="Arial Black" panose="020B0A04020102020204" pitchFamily="34" charset="0"/>
                <a:ea typeface="Montserrat"/>
                <a:cs typeface="Montserrat"/>
                <a:sym typeface="Montserrat"/>
              </a:rPr>
              <a:t>Thank you!</a:t>
            </a:r>
            <a:endParaRPr sz="44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2B0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/>
        </p:nvSpPr>
        <p:spPr>
          <a:xfrm>
            <a:off x="406350" y="216699"/>
            <a:ext cx="84087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Arial Black" panose="020B0A04020102020204" pitchFamily="34" charset="0"/>
              </a:rPr>
              <a:t>Introduction</a:t>
            </a:r>
            <a:endParaRPr sz="3600" dirty="0">
              <a:latin typeface="Arial Black" panose="020B0A04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BA82BD-F5F4-CA3D-A189-C0B201870BD0}"/>
              </a:ext>
            </a:extLst>
          </p:cNvPr>
          <p:cNvSpPr txBox="1"/>
          <p:nvPr/>
        </p:nvSpPr>
        <p:spPr>
          <a:xfrm>
            <a:off x="311085" y="848217"/>
            <a:ext cx="858288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inherit"/>
              </a:rPr>
              <a:t>Connecticut, with a </a:t>
            </a:r>
            <a:r>
              <a:rPr lang="en-US" b="1" dirty="0">
                <a:latin typeface="inherit"/>
              </a:rPr>
              <a:t>population of 3.6 million</a:t>
            </a:r>
            <a:r>
              <a:rPr lang="en-US" dirty="0">
                <a:latin typeface="inherit"/>
              </a:rPr>
              <a:t> and an area of </a:t>
            </a:r>
            <a:r>
              <a:rPr lang="en-US" b="1" dirty="0">
                <a:latin typeface="inherit"/>
              </a:rPr>
              <a:t>5,543 square miles</a:t>
            </a:r>
            <a:r>
              <a:rPr lang="en-US" dirty="0">
                <a:latin typeface="inherit"/>
              </a:rPr>
              <a:t>, has a strong economy driven by finance, healthcare, and manufacturing, contributing to a </a:t>
            </a:r>
            <a:r>
              <a:rPr lang="en-US" b="1" dirty="0">
                <a:latin typeface="inherit"/>
              </a:rPr>
              <a:t>GDP of over $350 billion</a:t>
            </a:r>
            <a:r>
              <a:rPr lang="en-US" dirty="0">
                <a:latin typeface="inherit"/>
              </a:rPr>
              <a:t>. Major cities like </a:t>
            </a:r>
            <a:r>
              <a:rPr lang="en-US" b="1" dirty="0">
                <a:latin typeface="inherit"/>
              </a:rPr>
              <a:t>Bridgeport, Stamford, New Haven, and Hartford</a:t>
            </a:r>
            <a:r>
              <a:rPr lang="en-US" dirty="0">
                <a:latin typeface="inherit"/>
              </a:rPr>
              <a:t> serve as economic hubs, influencing real estate demand.</a:t>
            </a:r>
          </a:p>
          <a:p>
            <a:pPr algn="just"/>
            <a:endParaRPr lang="en-US" dirty="0">
              <a:latin typeface="inherit"/>
            </a:endParaRPr>
          </a:p>
          <a:p>
            <a:pPr algn="just"/>
            <a:r>
              <a:rPr lang="en-US" dirty="0">
                <a:latin typeface="inherit"/>
              </a:rPr>
              <a:t>The real estate market is </a:t>
            </a:r>
            <a:r>
              <a:rPr lang="en-US" b="1" dirty="0">
                <a:latin typeface="inherit"/>
              </a:rPr>
              <a:t>strongest in urban and coastal areas</a:t>
            </a:r>
            <a:r>
              <a:rPr lang="en-US" dirty="0">
                <a:latin typeface="inherit"/>
              </a:rPr>
              <a:t>, with </a:t>
            </a:r>
            <a:r>
              <a:rPr lang="en-US" b="1" dirty="0">
                <a:latin typeface="inherit"/>
              </a:rPr>
              <a:t>higher property values in Fairfield County</a:t>
            </a:r>
            <a:r>
              <a:rPr lang="en-US" dirty="0">
                <a:latin typeface="inherit"/>
              </a:rPr>
              <a:t>. </a:t>
            </a:r>
            <a:r>
              <a:rPr lang="en-US" b="1" dirty="0">
                <a:latin typeface="inherit"/>
              </a:rPr>
              <a:t>Sales prices have risen post-2020</a:t>
            </a:r>
            <a:r>
              <a:rPr lang="en-US" dirty="0">
                <a:latin typeface="inherit"/>
              </a:rPr>
              <a:t>, showing increasing demand, while assessed values remain relatively stable. The market offers both </a:t>
            </a:r>
            <a:r>
              <a:rPr lang="en-US" b="1" dirty="0">
                <a:latin typeface="inherit"/>
              </a:rPr>
              <a:t>luxury and affordable housing</a:t>
            </a:r>
            <a:r>
              <a:rPr lang="en-US" dirty="0">
                <a:latin typeface="inherit"/>
              </a:rPr>
              <a:t>, making it diverse and investment-friendly.</a:t>
            </a:r>
          </a:p>
        </p:txBody>
      </p:sp>
      <p:sp>
        <p:nvSpPr>
          <p:cNvPr id="3" name="Google Shape;178;p24">
            <a:extLst>
              <a:ext uri="{FF2B5EF4-FFF2-40B4-BE49-F238E27FC236}">
                <a16:creationId xmlns:a16="http://schemas.microsoft.com/office/drawing/2014/main" id="{05D7F884-22EF-CD8D-586A-B887C17CE3A9}"/>
              </a:ext>
            </a:extLst>
          </p:cNvPr>
          <p:cNvSpPr txBox="1"/>
          <p:nvPr/>
        </p:nvSpPr>
        <p:spPr>
          <a:xfrm>
            <a:off x="408736" y="2558170"/>
            <a:ext cx="84087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Arial Black" panose="020B0A04020102020204" pitchFamily="34" charset="0"/>
              </a:rPr>
              <a:t>Goal of The Analysis</a:t>
            </a:r>
            <a:endParaRPr sz="2400" dirty="0"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5486A7-6581-1C2A-0F72-F17CBC6EA460}"/>
              </a:ext>
            </a:extLst>
          </p:cNvPr>
          <p:cNvSpPr txBox="1"/>
          <p:nvPr/>
        </p:nvSpPr>
        <p:spPr>
          <a:xfrm>
            <a:off x="365691" y="2862852"/>
            <a:ext cx="8582884" cy="1755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fontAlgn="base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Analyze property sales trends across Connecticut.</a:t>
            </a:r>
          </a:p>
          <a:p>
            <a:pPr marL="285750" indent="-285750" algn="l" fontAlgn="base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Compare assessed values with actual sale prices.</a:t>
            </a:r>
          </a:p>
          <a:p>
            <a:pPr marL="285750" indent="-285750" algn="l" fontAlgn="base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Examine property type distribution and dominance.</a:t>
            </a:r>
          </a:p>
          <a:p>
            <a:pPr marL="285750" indent="-285750" algn="l" fontAlgn="base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Evaluate town-wise real estate performance.</a:t>
            </a:r>
            <a:endParaRPr lang="en-US" b="0" i="0" dirty="0">
              <a:solidFill>
                <a:srgbClr val="060607"/>
              </a:solidFill>
              <a:effectLst/>
              <a:latin typeface="inheri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7" name="Google Shape;197;p25"/>
          <p:cNvSpPr txBox="1"/>
          <p:nvPr/>
        </p:nvSpPr>
        <p:spPr>
          <a:xfrm>
            <a:off x="485775" y="765926"/>
            <a:ext cx="8143983" cy="418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indent="-342900" algn="just" fontAlgn="base">
              <a:lnSpc>
                <a:spcPct val="150000"/>
              </a:lnSpc>
              <a:buFont typeface="+mj-lt"/>
              <a:buAutoNum type="arabicParenR"/>
            </a:pPr>
            <a:r>
              <a:rPr lang="en-US" sz="1600" b="1" dirty="0">
                <a:latin typeface="inherit"/>
              </a:rPr>
              <a:t>How have Connecticut's property sales trends changed over time, and what regional differences can be observed?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What is the relationship between assessed property values and actual sales amounts over time?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What is the distribution of different property types in Connecticut, and which type dominates the market?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How do sales values vary across different residential property types, and which type generates the highest sales?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How do assessed values compare to sales values across different towns in Connecticut, and which towns have the highest and lowest property values?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</a:t>
            </a:r>
          </a:p>
          <a:p>
            <a:pPr marL="342900" indent="-342900" algn="just" fontAlgn="base">
              <a:buFont typeface="+mj-lt"/>
              <a:buAutoNum type="arabicParenR"/>
            </a:pPr>
            <a:endParaRPr lang="en-US" sz="1600" dirty="0">
              <a:latin typeface="inherit"/>
            </a:endParaRPr>
          </a:p>
          <a:p>
            <a:pPr marL="342900" indent="-342900" algn="just" fontAlgn="base">
              <a:buFont typeface="+mj-lt"/>
              <a:buAutoNum type="arabicParenR"/>
            </a:pPr>
            <a:endParaRPr lang="en-US" sz="1600" b="0" i="0" dirty="0">
              <a:solidFill>
                <a:srgbClr val="060607"/>
              </a:solidFill>
              <a:effectLst/>
              <a:latin typeface="inherit"/>
            </a:endParaRPr>
          </a:p>
        </p:txBody>
      </p:sp>
      <p:sp>
        <p:nvSpPr>
          <p:cNvPr id="2" name="Google Shape;178;p24">
            <a:extLst>
              <a:ext uri="{FF2B5EF4-FFF2-40B4-BE49-F238E27FC236}">
                <a16:creationId xmlns:a16="http://schemas.microsoft.com/office/drawing/2014/main" id="{DD5886A8-659D-CA79-264A-4D44CC9C7469}"/>
              </a:ext>
            </a:extLst>
          </p:cNvPr>
          <p:cNvSpPr txBox="1"/>
          <p:nvPr/>
        </p:nvSpPr>
        <p:spPr>
          <a:xfrm>
            <a:off x="406350" y="209555"/>
            <a:ext cx="84087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Arial Black" panose="020B0A04020102020204" pitchFamily="34" charset="0"/>
              </a:rPr>
              <a:t>Research Questions</a:t>
            </a:r>
            <a:endParaRPr sz="36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2A54CA4C-19B9-5164-9EE4-A838A740E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A2D4D50F-C06B-5265-8BE9-ADCD4BC696FE}"/>
              </a:ext>
            </a:extLst>
          </p:cNvPr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178;p24">
            <a:extLst>
              <a:ext uri="{FF2B5EF4-FFF2-40B4-BE49-F238E27FC236}">
                <a16:creationId xmlns:a16="http://schemas.microsoft.com/office/drawing/2014/main" id="{9F421C9A-C08A-9B91-91DB-C65348EB928A}"/>
              </a:ext>
            </a:extLst>
          </p:cNvPr>
          <p:cNvSpPr txBox="1"/>
          <p:nvPr/>
        </p:nvSpPr>
        <p:spPr>
          <a:xfrm>
            <a:off x="977856" y="209555"/>
            <a:ext cx="7330328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indent="-342900" algn="just" fontAlgn="base">
              <a:buFont typeface="+mj-lt"/>
              <a:buAutoNum type="arabicParenR"/>
            </a:pPr>
            <a:r>
              <a:rPr lang="en-US" sz="1600" dirty="0">
                <a:solidFill>
                  <a:srgbClr val="060607"/>
                </a:solidFill>
                <a:latin typeface="Arial Black" panose="020B0A04020102020204" pitchFamily="34" charset="0"/>
              </a:rPr>
              <a:t>T</a:t>
            </a:r>
            <a:r>
              <a:rPr lang="en-US" sz="1600" b="0" i="0" dirty="0">
                <a:solidFill>
                  <a:srgbClr val="060607"/>
                </a:solidFill>
                <a:effectLst/>
                <a:latin typeface="Arial Black" panose="020B0A04020102020204" pitchFamily="34" charset="0"/>
              </a:rPr>
              <a:t>he long-term trends in Connecticut's property sales and how have they varied by region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A115A5-B4CF-03AE-F777-0681D688A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596" y="831000"/>
            <a:ext cx="7697505" cy="27194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3DB2E6-6B6C-0663-D737-0DA79D5F47B7}"/>
              </a:ext>
            </a:extLst>
          </p:cNvPr>
          <p:cNvSpPr txBox="1"/>
          <p:nvPr/>
        </p:nvSpPr>
        <p:spPr>
          <a:xfrm>
            <a:off x="400217" y="3599710"/>
            <a:ext cx="8582884" cy="1350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060607"/>
                </a:solidFill>
                <a:latin typeface="inherit"/>
              </a:rPr>
              <a:t>Higher Sales in Urban &amp; Coastal Areas </a:t>
            </a:r>
            <a:r>
              <a:rPr lang="en-US" dirty="0">
                <a:solidFill>
                  <a:srgbClr val="060607"/>
                </a:solidFill>
                <a:latin typeface="inherit"/>
              </a:rPr>
              <a:t>– Stamford, Bridgeport, New Haven, and Hartford show higher property sales, driven by economic activity and housing demand. 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060607"/>
                </a:solidFill>
                <a:latin typeface="inherit"/>
              </a:rPr>
              <a:t>Lower Sales in Rural &amp; Inland Areas – </a:t>
            </a:r>
            <a:r>
              <a:rPr lang="en-US" dirty="0">
                <a:solidFill>
                  <a:srgbClr val="060607"/>
                </a:solidFill>
                <a:latin typeface="inherit"/>
              </a:rPr>
              <a:t>Regions like Torrington and Windham have lower sales, likely due to lower demand, demographic shifts, and slower development.</a:t>
            </a:r>
          </a:p>
        </p:txBody>
      </p:sp>
    </p:spTree>
    <p:extLst>
      <p:ext uri="{BB962C8B-B14F-4D97-AF65-F5344CB8AC3E}">
        <p14:creationId xmlns:p14="http://schemas.microsoft.com/office/powerpoint/2010/main" val="2419890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3907CC42-7E45-D359-177C-27932865B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916640AA-3353-91F7-74B4-D1F767421AD9}"/>
              </a:ext>
            </a:extLst>
          </p:cNvPr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178;p24">
            <a:extLst>
              <a:ext uri="{FF2B5EF4-FFF2-40B4-BE49-F238E27FC236}">
                <a16:creationId xmlns:a16="http://schemas.microsoft.com/office/drawing/2014/main" id="{3D0E177A-436A-DC7A-7629-4B64FB3FB0D6}"/>
              </a:ext>
            </a:extLst>
          </p:cNvPr>
          <p:cNvSpPr txBox="1"/>
          <p:nvPr/>
        </p:nvSpPr>
        <p:spPr>
          <a:xfrm>
            <a:off x="977856" y="145259"/>
            <a:ext cx="733032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 fontAlgn="base"/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2) Assessed Value And Sales Amount Over Time</a:t>
            </a:r>
            <a:endParaRPr lang="en-US" sz="1600" b="0" i="0" dirty="0">
              <a:solidFill>
                <a:srgbClr val="060607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735520-8945-6100-FE51-2B9EAF1935D1}"/>
              </a:ext>
            </a:extLst>
          </p:cNvPr>
          <p:cNvSpPr txBox="1"/>
          <p:nvPr/>
        </p:nvSpPr>
        <p:spPr>
          <a:xfrm>
            <a:off x="400217" y="3599710"/>
            <a:ext cx="8582884" cy="135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inherit"/>
              </a:rPr>
              <a:t>Increasing Sales Price Over Time</a:t>
            </a:r>
            <a:r>
              <a:rPr lang="en-US" dirty="0">
                <a:latin typeface="inherit"/>
              </a:rPr>
              <a:t> – The </a:t>
            </a:r>
            <a:r>
              <a:rPr lang="en-US" b="1" dirty="0">
                <a:latin typeface="inherit"/>
              </a:rPr>
              <a:t>average sale amount</a:t>
            </a:r>
            <a:r>
              <a:rPr lang="en-US" dirty="0">
                <a:latin typeface="inherit"/>
              </a:rPr>
              <a:t> has shown a significant upward trend, especially after 2020, peaking at </a:t>
            </a:r>
            <a:r>
              <a:rPr lang="en-US" b="1" dirty="0">
                <a:latin typeface="inherit"/>
              </a:rPr>
              <a:t>$624,617</a:t>
            </a:r>
            <a:r>
              <a:rPr lang="en-US" dirty="0">
                <a:latin typeface="inherit"/>
              </a:rPr>
              <a:t>, indicating rising property values.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inherit"/>
              </a:rPr>
              <a:t>Stable Assessed Values</a:t>
            </a:r>
            <a:r>
              <a:rPr lang="en-US" dirty="0">
                <a:latin typeface="inherit"/>
              </a:rPr>
              <a:t> – While </a:t>
            </a:r>
            <a:r>
              <a:rPr lang="en-US" b="1" dirty="0">
                <a:latin typeface="inherit"/>
              </a:rPr>
              <a:t>assessed values</a:t>
            </a:r>
            <a:r>
              <a:rPr lang="en-US" dirty="0">
                <a:latin typeface="inherit"/>
              </a:rPr>
              <a:t> have increased gradually, they have not risen as sharply as sales prices, suggesting a growing gap between market prices and official property assessments.</a:t>
            </a:r>
            <a:endParaRPr lang="en-US" b="0" i="0" dirty="0">
              <a:solidFill>
                <a:srgbClr val="060607"/>
              </a:solidFill>
              <a:effectLst/>
              <a:latin typeface="inheri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64386A-6DF2-A600-3B85-6B99E3591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782" y="539170"/>
            <a:ext cx="7554476" cy="311429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42472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45BD39E2-3C58-4EE3-BF18-333A7E15C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999F654E-032E-F488-BB7A-94F2B3EDA64C}"/>
              </a:ext>
            </a:extLst>
          </p:cNvPr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178;p24">
            <a:extLst>
              <a:ext uri="{FF2B5EF4-FFF2-40B4-BE49-F238E27FC236}">
                <a16:creationId xmlns:a16="http://schemas.microsoft.com/office/drawing/2014/main" id="{A3A65871-9076-40D0-62C4-61AA4B12EEAC}"/>
              </a:ext>
            </a:extLst>
          </p:cNvPr>
          <p:cNvSpPr txBox="1"/>
          <p:nvPr/>
        </p:nvSpPr>
        <p:spPr>
          <a:xfrm>
            <a:off x="977856" y="209555"/>
            <a:ext cx="733032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 fontAlgn="base"/>
            <a:r>
              <a:rPr lang="en-US" sz="1800" b="1" dirty="0">
                <a:solidFill>
                  <a:srgbClr val="333333"/>
                </a:solidFill>
                <a:latin typeface="Tableau Light"/>
              </a:rPr>
              <a:t>3</a:t>
            </a:r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) Treemap of Property Type Distribution</a:t>
            </a:r>
            <a:endParaRPr lang="en-US" sz="1600" b="0" i="0" dirty="0">
              <a:solidFill>
                <a:srgbClr val="060607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22AA56-4EF1-9ECB-97C3-576388C6FFF7}"/>
              </a:ext>
            </a:extLst>
          </p:cNvPr>
          <p:cNvSpPr txBox="1"/>
          <p:nvPr/>
        </p:nvSpPr>
        <p:spPr>
          <a:xfrm>
            <a:off x="507206" y="3498209"/>
            <a:ext cx="8408193" cy="1350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inherit"/>
              </a:rPr>
              <a:t>Residential properties dominate</a:t>
            </a:r>
            <a:r>
              <a:rPr lang="en-US" dirty="0">
                <a:latin typeface="inherit"/>
              </a:rPr>
              <a:t> the distribution, occupying the largest portion, indicating a strong market for housing in Connecticut.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inherit"/>
              </a:rPr>
              <a:t>Non-residential types (Commercial, Apartments, Vacant Land, Industrial)</a:t>
            </a:r>
            <a:r>
              <a:rPr lang="en-US" dirty="0">
                <a:latin typeface="inherit"/>
              </a:rPr>
              <a:t> are significantly smaller in comparison, suggesting lower sales volume or availability in these categories.</a:t>
            </a:r>
            <a:endParaRPr lang="en-US" b="0" i="0" dirty="0">
              <a:solidFill>
                <a:srgbClr val="060607"/>
              </a:solidFill>
              <a:effectLst/>
              <a:latin typeface="inheri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D8C68A-2C57-73AD-D875-6B677F8AE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257" y="592925"/>
            <a:ext cx="7836526" cy="27860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5165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0EFDC1A0-3085-926E-0B6E-3AB859B68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CF71C390-D097-DDE2-BCF7-4FCC2E22614F}"/>
              </a:ext>
            </a:extLst>
          </p:cNvPr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178;p24">
            <a:extLst>
              <a:ext uri="{FF2B5EF4-FFF2-40B4-BE49-F238E27FC236}">
                <a16:creationId xmlns:a16="http://schemas.microsoft.com/office/drawing/2014/main" id="{D956A990-E243-EABB-B23D-B3E08A1DFDFD}"/>
              </a:ext>
            </a:extLst>
          </p:cNvPr>
          <p:cNvSpPr txBox="1"/>
          <p:nvPr/>
        </p:nvSpPr>
        <p:spPr>
          <a:xfrm>
            <a:off x="977856" y="302425"/>
            <a:ext cx="733032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 fontAlgn="base"/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4) </a:t>
            </a:r>
            <a:r>
              <a:rPr lang="en-US" sz="1800" b="1" dirty="0">
                <a:solidFill>
                  <a:srgbClr val="333333"/>
                </a:solidFill>
                <a:latin typeface="Tableau Light"/>
              </a:rPr>
              <a:t>Pie</a:t>
            </a:r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 Chart of Sales </a:t>
            </a:r>
            <a:r>
              <a:rPr lang="en-US" sz="1800" b="1" dirty="0">
                <a:solidFill>
                  <a:srgbClr val="333333"/>
                </a:solidFill>
                <a:latin typeface="Tableau Light"/>
              </a:rPr>
              <a:t>Values</a:t>
            </a:r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 by Residential Type</a:t>
            </a:r>
            <a:endParaRPr lang="en-US" sz="1600" b="0" i="0" dirty="0">
              <a:solidFill>
                <a:srgbClr val="060607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C02B0B-EE67-5642-6753-DE762E2B9AB5}"/>
              </a:ext>
            </a:extLst>
          </p:cNvPr>
          <p:cNvSpPr txBox="1"/>
          <p:nvPr/>
        </p:nvSpPr>
        <p:spPr>
          <a:xfrm>
            <a:off x="4643020" y="1067364"/>
            <a:ext cx="4198156" cy="3008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inherit"/>
              </a:rPr>
              <a:t>Single-family homes dominate sales</a:t>
            </a:r>
            <a:r>
              <a:rPr lang="en-US" sz="1600" dirty="0">
                <a:latin typeface="inherit"/>
              </a:rPr>
              <a:t> with the highest value, indicating they are the most transacted residential property type in Connecticut.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inherit"/>
              </a:rPr>
              <a:t>Condos have significantly higher sales than other multi-family units</a:t>
            </a:r>
            <a:r>
              <a:rPr lang="en-US" sz="1600" dirty="0">
                <a:latin typeface="inherit"/>
              </a:rPr>
              <a:t>, suggesting stronger demand compared to two-family, three-family, and four-family properties.</a:t>
            </a:r>
            <a:endParaRPr lang="en-US" sz="1600" b="1" dirty="0">
              <a:solidFill>
                <a:srgbClr val="060607"/>
              </a:solidFill>
              <a:latin typeface="inheri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1BFCD7-37E3-BBC0-608B-453A51C43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090" y="885821"/>
            <a:ext cx="3941235" cy="390995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34720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783F86F0-8B96-8C04-F6A4-74AA1F9468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EF1B2BAD-FFE7-9BE5-C819-C4F8B5A752A2}"/>
              </a:ext>
            </a:extLst>
          </p:cNvPr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178;p24">
            <a:extLst>
              <a:ext uri="{FF2B5EF4-FFF2-40B4-BE49-F238E27FC236}">
                <a16:creationId xmlns:a16="http://schemas.microsoft.com/office/drawing/2014/main" id="{FCB0EAA9-8EA3-6AC2-D8DE-9B5DD7B36A33}"/>
              </a:ext>
            </a:extLst>
          </p:cNvPr>
          <p:cNvSpPr txBox="1"/>
          <p:nvPr/>
        </p:nvSpPr>
        <p:spPr>
          <a:xfrm>
            <a:off x="977856" y="209555"/>
            <a:ext cx="776592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 fontAlgn="base"/>
            <a:r>
              <a:rPr lang="en-US" sz="1800" b="1" dirty="0">
                <a:solidFill>
                  <a:srgbClr val="333333"/>
                </a:solidFill>
                <a:effectLst/>
                <a:latin typeface="Tableau Light"/>
              </a:rPr>
              <a:t>5) Town Based Property Performance (Assessed value &amp; Sales value)</a:t>
            </a:r>
            <a:endParaRPr lang="en-US" sz="1600" b="0" i="0" dirty="0">
              <a:solidFill>
                <a:srgbClr val="060607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66503C-D291-16FB-E219-6555C9B77798}"/>
              </a:ext>
            </a:extLst>
          </p:cNvPr>
          <p:cNvSpPr txBox="1"/>
          <p:nvPr/>
        </p:nvSpPr>
        <p:spPr>
          <a:xfrm>
            <a:off x="4860819" y="743321"/>
            <a:ext cx="3811070" cy="3612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inherit"/>
              </a:rPr>
              <a:t>Greenwich leads in property value</a:t>
            </a:r>
            <a:r>
              <a:rPr lang="en-US" dirty="0">
                <a:latin typeface="inherit"/>
              </a:rPr>
              <a:t> with the highest assessed and sale amounts, indicating a premium real estate market in the town.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inherit"/>
              </a:rPr>
              <a:t>New Canaan and Darien show high sales values exceeding assessed values</a:t>
            </a:r>
            <a:r>
              <a:rPr lang="en-US" dirty="0">
                <a:latin typeface="inherit"/>
              </a:rPr>
              <a:t>, suggesting strong demand and appreciation in these areas.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inherit"/>
              </a:rPr>
              <a:t>Waterbury has the lowest assessed and sale values</a:t>
            </a:r>
            <a:r>
              <a:rPr lang="en-US" dirty="0">
                <a:latin typeface="inherit"/>
              </a:rPr>
              <a:t>, indicating a more affordable real estate market compared to other towns in Connecticut.</a:t>
            </a:r>
            <a:endParaRPr lang="en-US" b="0" i="0" dirty="0">
              <a:solidFill>
                <a:srgbClr val="060607"/>
              </a:solidFill>
              <a:effectLst/>
              <a:latin typeface="inheri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12714B-E54A-3964-9EE5-783CB41AD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650" y="701585"/>
            <a:ext cx="4147583" cy="42227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25585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525DA27B-15EF-1739-C135-1CA428FA4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3C10D4FA-22FD-E770-E4A3-928CA7359669}"/>
              </a:ext>
            </a:extLst>
          </p:cNvPr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7" name="Google Shape;197;p25">
            <a:extLst>
              <a:ext uri="{FF2B5EF4-FFF2-40B4-BE49-F238E27FC236}">
                <a16:creationId xmlns:a16="http://schemas.microsoft.com/office/drawing/2014/main" id="{4513B01F-8FD7-26E6-6896-2C4188B30863}"/>
              </a:ext>
            </a:extLst>
          </p:cNvPr>
          <p:cNvSpPr txBox="1"/>
          <p:nvPr/>
        </p:nvSpPr>
        <p:spPr>
          <a:xfrm>
            <a:off x="500008" y="816302"/>
            <a:ext cx="8143983" cy="3877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Regional Sales Trends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: Urban &amp; coastal areas (Stamford, Bridgeport, New Haven, Hartford) experience higher property sales due to economic activity, while rural &amp; inland areas (Torrington, Windham) see lower sales due to slower development.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Market Value Trends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: Sales prices have significantly increased post-2020, peaking at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$624,617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, while assessed values remain relatively stable, indicating a widening gap between market prices and property assessments.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Property Type Distribution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: Residential properties dominate the market, while non-residential categories (Commercial, Industrial, Vacant Land) contribute a smaller share.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Residential Sales Breakdown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: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Single-family homes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lead in sales, highlighting their market dominance, while condos show stronger demand than other multi-family units.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Town-Based Performance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: Greenwich leads in property value, while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New Canaan &amp; Darien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show strong appreciation.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Waterbury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 remains the most affordable market. </a:t>
            </a:r>
          </a:p>
        </p:txBody>
      </p:sp>
      <p:sp>
        <p:nvSpPr>
          <p:cNvPr id="2" name="Google Shape;178;p24">
            <a:extLst>
              <a:ext uri="{FF2B5EF4-FFF2-40B4-BE49-F238E27FC236}">
                <a16:creationId xmlns:a16="http://schemas.microsoft.com/office/drawing/2014/main" id="{356743DF-0EA4-5C7B-EC19-3EC3B04F1F84}"/>
              </a:ext>
            </a:extLst>
          </p:cNvPr>
          <p:cNvSpPr txBox="1"/>
          <p:nvPr/>
        </p:nvSpPr>
        <p:spPr>
          <a:xfrm>
            <a:off x="406350" y="323859"/>
            <a:ext cx="84087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Arial Black" panose="020B0A04020102020204" pitchFamily="34" charset="0"/>
              </a:rPr>
              <a:t>Summary/Insights</a:t>
            </a:r>
            <a:endParaRPr sz="32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68002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E5E2DD"/>
      </a:lt1>
      <a:dk2>
        <a:srgbClr val="000000"/>
      </a:dk2>
      <a:lt2>
        <a:srgbClr val="6792B0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6117</TotalTime>
  <Words>911</Words>
  <Application>Microsoft Office PowerPoint</Application>
  <PresentationFormat>On-screen Show (16:9)</PresentationFormat>
  <Paragraphs>51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inherit</vt:lpstr>
      <vt:lpstr>Wingdings</vt:lpstr>
      <vt:lpstr>Tableau Light</vt:lpstr>
      <vt:lpstr>Arial Black</vt:lpstr>
      <vt:lpstr>-apple-system</vt:lpstr>
      <vt:lpstr>Arial</vt:lpstr>
      <vt:lpstr>Montserrat</vt:lpstr>
      <vt:lpstr>Calibri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Sangayya Hiremath</dc:creator>
  <cp:lastModifiedBy>Sangayya Hiremath</cp:lastModifiedBy>
  <cp:revision>6</cp:revision>
  <dcterms:modified xsi:type="dcterms:W3CDTF">2025-02-13T04:02:07Z</dcterms:modified>
</cp:coreProperties>
</file>